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79" r:id="rId2"/>
    <p:sldId id="283" r:id="rId3"/>
    <p:sldId id="259" r:id="rId4"/>
    <p:sldId id="278" r:id="rId5"/>
    <p:sldId id="287" r:id="rId6"/>
    <p:sldId id="261" r:id="rId7"/>
    <p:sldId id="290" r:id="rId8"/>
    <p:sldId id="262" r:id="rId9"/>
    <p:sldId id="291" r:id="rId10"/>
    <p:sldId id="285" r:id="rId11"/>
    <p:sldId id="286" r:id="rId12"/>
    <p:sldId id="292" r:id="rId13"/>
    <p:sldId id="266" r:id="rId14"/>
    <p:sldId id="294" r:id="rId15"/>
    <p:sldId id="267" r:id="rId16"/>
    <p:sldId id="268" r:id="rId17"/>
    <p:sldId id="269" r:id="rId18"/>
    <p:sldId id="295" r:id="rId19"/>
    <p:sldId id="297" r:id="rId20"/>
    <p:sldId id="296" r:id="rId21"/>
    <p:sldId id="298" r:id="rId22"/>
    <p:sldId id="299" r:id="rId23"/>
    <p:sldId id="300" r:id="rId24"/>
    <p:sldId id="271" r:id="rId25"/>
    <p:sldId id="302" r:id="rId26"/>
    <p:sldId id="272" r:id="rId27"/>
    <p:sldId id="275" r:id="rId28"/>
    <p:sldId id="301" r:id="rId29"/>
    <p:sldId id="265" r:id="rId30"/>
    <p:sldId id="303" r:id="rId31"/>
    <p:sldId id="305" r:id="rId32"/>
    <p:sldId id="304" r:id="rId33"/>
    <p:sldId id="306" r:id="rId34"/>
    <p:sldId id="277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D1"/>
    <a:srgbClr val="FFFFFF"/>
    <a:srgbClr val="FFFFCC"/>
    <a:srgbClr val="DCDAE0"/>
    <a:srgbClr val="00707E"/>
    <a:srgbClr val="E5E1E0"/>
    <a:srgbClr val="E6E7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43" autoAdjust="0"/>
    <p:restoredTop sz="94660"/>
  </p:normalViewPr>
  <p:slideViewPr>
    <p:cSldViewPr snapToGrid="0">
      <p:cViewPr>
        <p:scale>
          <a:sx n="75" d="100"/>
          <a:sy n="75" d="100"/>
        </p:scale>
        <p:origin x="1085" y="3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00D63-BF7B-4C52-B3BF-D5B89F218E0B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E4706-CB22-4DA6-A935-0DF9756D8E6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61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9997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1ABF6-09C7-4BFD-8B33-73C352D01234}" type="datetime1">
              <a:rPr lang="fr-FR" smtClean="0"/>
              <a:t>30/06/2021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890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9CBA-DF4B-4207-B011-D4FFC0AA0C8A}" type="datetime1">
              <a:rPr lang="fr-FR" smtClean="0"/>
              <a:t>30/06/2021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0458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9B7D-CCB5-42A9-9CB9-5C02356DB1C7}" type="datetime1">
              <a:rPr lang="fr-FR" smtClean="0"/>
              <a:t>30/06/2021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833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E4859-766F-4C2B-AC44-A28CF44E2E4D}" type="datetime1">
              <a:rPr lang="fr-FR" smtClean="0"/>
              <a:t>30/06/2021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832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B432-42EB-4488-98C4-67852DB5F777}" type="datetime1">
              <a:rPr lang="fr-FR" smtClean="0"/>
              <a:t>30/06/2021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748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AA48A-996F-4457-ABA9-D10D4CB183E0}" type="datetime1">
              <a:rPr lang="fr-FR" smtClean="0"/>
              <a:t>30/06/2021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0107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5421C-A0FB-4E1B-8833-5750EB9043EB}" type="datetime1">
              <a:rPr lang="fr-FR" smtClean="0"/>
              <a:t>30/06/2021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859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DA520-7E23-4512-A705-2C7E824291F7}" type="datetime1">
              <a:rPr lang="fr-FR" smtClean="0"/>
              <a:t>30/06/2021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4310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B6EB8-5FC8-4FBF-85DA-5E65A57BB4CB}" type="datetime1">
              <a:rPr lang="fr-FR" smtClean="0"/>
              <a:t>30/06/2021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2579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9751A-DC71-4629-94F1-D860FAAA2EBB}" type="datetime1">
              <a:rPr lang="fr-FR" smtClean="0"/>
              <a:t>30/06/2021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079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9EE9B-A4F7-4106-BEE4-14B3D0FF8264}" type="datetime1">
              <a:rPr lang="fr-FR" smtClean="0"/>
              <a:t>30/06/2021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559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B7302-E153-4D24-B2A9-BB5614EC1E4F}" type="datetime1">
              <a:rPr lang="fr-FR" smtClean="0"/>
              <a:t>30/06/2021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7070C51-0A21-4EAB-A574-24431C933C4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769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3F8890-F2A4-7342-B7D8-741A7671E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04" y="7194695"/>
            <a:ext cx="2110209" cy="1114192"/>
          </a:xfrm>
          <a:prstGeom prst="rect">
            <a:avLst/>
          </a:prstGeom>
        </p:spPr>
      </p:pic>
      <p:sp>
        <p:nvSpPr>
          <p:cNvPr id="11" name="Google Shape;272;p14"/>
          <p:cNvSpPr txBox="1">
            <a:spLocks/>
          </p:cNvSpPr>
          <p:nvPr/>
        </p:nvSpPr>
        <p:spPr>
          <a:xfrm>
            <a:off x="964230" y="2215276"/>
            <a:ext cx="7215540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6000" b="1" dirty="0">
                <a:solidFill>
                  <a:srgbClr val="00707E"/>
                </a:solidFill>
                <a:latin typeface="Exo" panose="02000503000000000000" pitchFamily="50" charset="0"/>
              </a:rPr>
              <a:t>Take charge</a:t>
            </a:r>
          </a:p>
          <a:p>
            <a:pPr algn="ctr"/>
            <a:r>
              <a:rPr lang="en-US" sz="6000" b="1" dirty="0">
                <a:solidFill>
                  <a:srgbClr val="00707E"/>
                </a:solidFill>
                <a:latin typeface="Exo" panose="02000503000000000000" pitchFamily="50" charset="0"/>
              </a:rPr>
              <a:t>of your finances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6D2F67-8F88-E84C-8736-0C3D0149FA96}"/>
              </a:ext>
            </a:extLst>
          </p:cNvPr>
          <p:cNvSpPr/>
          <p:nvPr/>
        </p:nvSpPr>
        <p:spPr>
          <a:xfrm>
            <a:off x="1" y="165915"/>
            <a:ext cx="9144000" cy="499438"/>
          </a:xfrm>
          <a:prstGeom prst="rect">
            <a:avLst/>
          </a:prstGeom>
          <a:solidFill>
            <a:schemeClr val="bg1">
              <a:alpha val="917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4" name="Group 3"/>
          <p:cNvGrpSpPr/>
          <p:nvPr/>
        </p:nvGrpSpPr>
        <p:grpSpPr>
          <a:xfrm>
            <a:off x="2694053" y="209651"/>
            <a:ext cx="3755895" cy="405613"/>
            <a:chOff x="3418250" y="209651"/>
            <a:chExt cx="3755895" cy="40561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0AEF726-9D0B-3C4C-8DAF-B142DB19A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8250" y="209651"/>
              <a:ext cx="835742" cy="40561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355" y="271110"/>
              <a:ext cx="1252395" cy="309695"/>
            </a:xfrm>
            <a:prstGeom prst="rect">
              <a:avLst/>
            </a:prstGeom>
          </p:spPr>
        </p:pic>
        <p:pic>
          <p:nvPicPr>
            <p:cNvPr id="10" name="Picture 8" descr="Our Team - VinUni">
              <a:extLst>
                <a:ext uri="{FF2B5EF4-FFF2-40B4-BE49-F238E27FC236}">
                  <a16:creationId xmlns:a16="http://schemas.microsoft.com/office/drawing/2014/main" id="{C1C59496-2489-3149-A105-2B63FE6347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113" y="308601"/>
              <a:ext cx="1229032" cy="234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9DF56C3-4928-4AF4-AA8D-A89C12F5A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1016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F889D7-4DA4-9F43-994A-3C98155A5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Exo" panose="02000503000000000000" pitchFamily="50" charset="0"/>
              </a:rPr>
              <a:t>The attitudes you have toward money change how you interact with money. </a:t>
            </a:r>
          </a:p>
          <a:p>
            <a:r>
              <a:rPr lang="en-US" sz="2400" b="1" dirty="0">
                <a:latin typeface="Exo" panose="02000503000000000000" pitchFamily="50" charset="0"/>
              </a:rPr>
              <a:t>Changes in your financial attitudes have a tremendous impact on your behavior and, consequently, can improve the results you get.</a:t>
            </a:r>
          </a:p>
          <a:p>
            <a:r>
              <a:rPr lang="en-US" sz="2400" b="1" dirty="0">
                <a:latin typeface="Exo" panose="02000503000000000000" pitchFamily="50" charset="0"/>
              </a:rPr>
              <a:t>How to know oneself</a:t>
            </a:r>
          </a:p>
          <a:p>
            <a:r>
              <a:rPr lang="en-US" sz="2400" b="1" dirty="0">
                <a:latin typeface="Exo" panose="02000503000000000000" pitchFamily="50" charset="0"/>
              </a:rPr>
              <a:t>Can you change your mindset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rgbClr val="00707E"/>
                </a:solidFill>
                <a:latin typeface="Exo" panose="02000503000000000000" pitchFamily="50" charset="0"/>
              </a:rPr>
              <a:t>YOUR MONEY MINDSET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905" y="3429000"/>
            <a:ext cx="3360496" cy="298069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7BCB128-875F-4BEA-B883-BD80583AF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361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F889D7-4DA4-9F43-994A-3C98155A5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1050" y="2174875"/>
            <a:ext cx="54483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Exo" panose="02000503000000000000" pitchFamily="50" charset="0"/>
              </a:rPr>
              <a:t>How have these areas affected how you think about money?</a:t>
            </a:r>
          </a:p>
          <a:p>
            <a:pPr>
              <a:buFontTx/>
              <a:buChar char="-"/>
            </a:pPr>
            <a:r>
              <a:rPr lang="en-US" sz="2400" b="1" dirty="0">
                <a:latin typeface="Exo" panose="02000503000000000000" pitchFamily="50" charset="0"/>
              </a:rPr>
              <a:t>CULTURE</a:t>
            </a:r>
          </a:p>
          <a:p>
            <a:pPr>
              <a:buFontTx/>
              <a:buChar char="-"/>
            </a:pPr>
            <a:r>
              <a:rPr lang="en-US" sz="2400" b="1" dirty="0">
                <a:latin typeface="Exo" panose="02000503000000000000" pitchFamily="50" charset="0"/>
              </a:rPr>
              <a:t>FAMILY</a:t>
            </a:r>
          </a:p>
          <a:p>
            <a:pPr>
              <a:buFontTx/>
              <a:buChar char="-"/>
            </a:pPr>
            <a:r>
              <a:rPr lang="en-US" sz="2400" b="1" dirty="0">
                <a:latin typeface="Exo" panose="02000503000000000000" pitchFamily="50" charset="0"/>
              </a:rPr>
              <a:t>FRIENDS</a:t>
            </a:r>
          </a:p>
          <a:p>
            <a:pPr>
              <a:buFontTx/>
              <a:buChar char="-"/>
            </a:pPr>
            <a:r>
              <a:rPr lang="en-US" sz="2400" b="1" dirty="0">
                <a:latin typeface="Exo" panose="02000503000000000000" pitchFamily="50" charset="0"/>
              </a:rPr>
              <a:t>SOCIAL MEDIA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Understanding your money mindset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989" y="2562225"/>
            <a:ext cx="5272013" cy="386614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9D59951-478D-457C-AEB0-4A03A91E7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8692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F889D7-4DA4-9F43-994A-3C98155A5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6" y="-4064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3710875" cy="24400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MONEY MINDSET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641113"/>
            <a:ext cx="4135120" cy="5637767"/>
          </a:xfrm>
          <a:solidFill>
            <a:srgbClr val="FFFFD1"/>
          </a:solidFill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Parents attitude and awareness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Past history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Philosophy about life, priorities and goals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Divorce: how to decide about the consequences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compare, with friends, neighbors, parents, brother/sisters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 of a job now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endParaRPr lang="fr-FR" sz="1800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endParaRPr lang="fr-FR" sz="1800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40F64FA-7D6C-44FE-B61A-EC7A60545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812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96E079-BA32-0C48-A42F-612C96929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>
                <a:solidFill>
                  <a:srgbClr val="00707E"/>
                </a:solidFill>
                <a:latin typeface="Exo" panose="02000503000000000000" pitchFamily="50" charset="0"/>
              </a:rPr>
              <a:t>1. TRACK: Know </a:t>
            </a:r>
            <a:r>
              <a:rPr lang="fr-FR" sz="4000" b="1" dirty="0" err="1">
                <a:solidFill>
                  <a:srgbClr val="00707E"/>
                </a:solidFill>
                <a:latin typeface="Exo" panose="02000503000000000000" pitchFamily="50" charset="0"/>
              </a:rPr>
              <a:t>where</a:t>
            </a:r>
            <a:r>
              <a:rPr lang="fr-FR" sz="4000" b="1" dirty="0">
                <a:solidFill>
                  <a:srgbClr val="00707E"/>
                </a:solidFill>
                <a:latin typeface="Exo" panose="02000503000000000000" pitchFamily="50" charset="0"/>
              </a:rPr>
              <a:t> </a:t>
            </a:r>
            <a:r>
              <a:rPr lang="fr-FR" sz="4000" b="1" dirty="0" err="1">
                <a:solidFill>
                  <a:srgbClr val="00707E"/>
                </a:solidFill>
                <a:latin typeface="Exo" panose="02000503000000000000" pitchFamily="50" charset="0"/>
              </a:rPr>
              <a:t>you</a:t>
            </a:r>
            <a:r>
              <a:rPr lang="fr-FR" sz="4000" b="1" dirty="0">
                <a:solidFill>
                  <a:srgbClr val="00707E"/>
                </a:solidFill>
                <a:latin typeface="Exo" panose="02000503000000000000" pitchFamily="50" charset="0"/>
              </a:rPr>
              <a:t> 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A13A61-26A0-F84A-B69B-4413825D3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016" y="2438812"/>
            <a:ext cx="6729984" cy="448665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Measures and identify spending</a:t>
            </a: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List the different means of payments</a:t>
            </a: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What are the bank services to use for money management</a:t>
            </a:r>
          </a:p>
          <a:p>
            <a:pPr marL="0" indent="0">
              <a:buNone/>
            </a:pPr>
            <a:endParaRPr lang="en-US" sz="24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Exo" panose="02000503000000000000" pitchFamily="50" charset="0"/>
              </a:rPr>
              <a:t>What are good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Exo" panose="02000503000000000000" pitchFamily="50" charset="0"/>
              </a:rPr>
              <a:t>tracking skills?</a:t>
            </a:r>
          </a:p>
          <a:p>
            <a:endParaRPr lang="fr-FR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1A0C28-D8F0-485E-B690-765AC00C6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280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F889D7-4DA4-9F43-994A-3C98155A5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490" y="641113"/>
            <a:ext cx="3710875" cy="244006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r-FR" sz="4000" b="1" dirty="0">
                <a:solidFill>
                  <a:srgbClr val="00707E"/>
                </a:solidFill>
                <a:latin typeface="Exo" panose="02000503000000000000" pitchFamily="50" charset="0"/>
              </a:rPr>
              <a:t>TRACK</a:t>
            </a:r>
            <a:br>
              <a:rPr lang="fr-FR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br>
              <a:rPr lang="fr-FR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r>
              <a:rPr lang="fr-FR" sz="2700" b="1" dirty="0">
                <a:latin typeface="Exo" panose="02000503000000000000" pitchFamily="50" charset="0"/>
              </a:rPr>
              <a:t>As:</a:t>
            </a:r>
            <a:br>
              <a:rPr lang="fr-FR" sz="2700" b="1" dirty="0">
                <a:latin typeface="Exo" panose="02000503000000000000" pitchFamily="50" charset="0"/>
              </a:rPr>
            </a:br>
            <a:r>
              <a:rPr lang="fr-FR" sz="2700" b="1" dirty="0">
                <a:latin typeface="Exo" panose="02000503000000000000" pitchFamily="50" charset="0"/>
              </a:rPr>
              <a:t>Listing the Past Events</a:t>
            </a:r>
            <a:br>
              <a:rPr lang="fr-FR" sz="27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endParaRPr lang="fr-FR" sz="2700" b="1" dirty="0">
              <a:solidFill>
                <a:srgbClr val="00707E"/>
              </a:solidFill>
              <a:latin typeface="Exo" panose="02000503000000000000" pitchFamily="50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641113"/>
            <a:ext cx="4135120" cy="5637767"/>
          </a:xfrm>
          <a:solidFill>
            <a:srgbClr val="FFFFD1"/>
          </a:solidFill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 TRACKING HABITS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role of means of payments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Controls regularly bank accounts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Forecast like treasurers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Compare between years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 recurrent from exceptional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Classify all flows: spending, investing/saving, transfers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your own ratios: debt, return, taxes</a:t>
            </a:r>
            <a:endParaRPr lang="fr-FR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endParaRPr lang="fr-FR" sz="1800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endParaRPr lang="fr-FR" sz="1800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4E7B58-9D1A-41AC-B225-1D9807C9B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780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AF673-3229-F24B-BD99-CB2B0A996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SPENDING TRIGGERS / PRINCIPLES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Emotional</a:t>
            </a: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Social</a:t>
            </a: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Visual</a:t>
            </a: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Physical</a:t>
            </a:r>
          </a:p>
          <a:p>
            <a:endParaRPr lang="en-US" sz="24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Needs vs wants</a:t>
            </a: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Trade off</a:t>
            </a: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Opportunity  costs</a:t>
            </a: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Instant/delayed gratification</a:t>
            </a:r>
          </a:p>
          <a:p>
            <a:pPr marL="0" indent="0">
              <a:buNone/>
            </a:pPr>
            <a:endParaRPr lang="en-US" sz="24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152" y="1486726"/>
            <a:ext cx="3294126" cy="4941189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0E66D2-2EEA-4D81-8455-932F2744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980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8CDDB0-DCF9-1247-8E4F-518699728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2. TARGET: Know where you’re going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TARGET			RANGE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____________		_________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SHORT RANGE		&lt; 1 year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MID RANGE		2 – 4 years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LONG RANGE		&gt; 5 years</a:t>
            </a:r>
          </a:p>
          <a:p>
            <a:pPr marL="0" indent="0">
              <a:buNone/>
            </a:pPr>
            <a:endParaRPr lang="en-US" sz="24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Fund post secondary education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Establish an emergency fund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Buy a computer / a car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Save to move out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Take a dream vacation</a:t>
            </a:r>
          </a:p>
          <a:p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98E401D-1B86-40C9-8BA5-ADAF8A92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8689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A5442A-BEE8-D14F-A9EB-4E8E14A0D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5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>
                <a:solidFill>
                  <a:srgbClr val="00707E"/>
                </a:solidFill>
                <a:latin typeface="Exo" panose="02000503000000000000" pitchFamily="50" charset="0"/>
              </a:rPr>
              <a:t>2. TARGET SMART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S: 	Specific</a:t>
            </a: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M: 	Measurable</a:t>
            </a: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A: 	Achievable</a:t>
            </a: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R: 	Relevant</a:t>
            </a: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T: 	Time based</a:t>
            </a:r>
          </a:p>
          <a:p>
            <a:endParaRPr lang="en-US" sz="24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Exo" panose="02000503000000000000" pitchFamily="50" charset="0"/>
              </a:rPr>
              <a:t>How to evaluate priorities?</a:t>
            </a:r>
          </a:p>
          <a:p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7B936A-203D-4948-BD0F-492017A1647F}"/>
              </a:ext>
            </a:extLst>
          </p:cNvPr>
          <p:cNvSpPr txBox="1"/>
          <p:nvPr/>
        </p:nvSpPr>
        <p:spPr>
          <a:xfrm>
            <a:off x="2913888" y="-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3A83EE-363A-430E-8091-7876B79E1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995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F889D7-4DA4-9F43-994A-3C98155A5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6" y="-4064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690" y="641113"/>
            <a:ext cx="3710875" cy="244006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TARGET</a:t>
            </a:r>
            <a:b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b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b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r>
              <a:rPr lang="en-US" sz="2700" b="1" dirty="0">
                <a:latin typeface="Exo" panose="02000503000000000000" pitchFamily="50" charset="0"/>
              </a:rPr>
              <a:t>as:</a:t>
            </a:r>
            <a:br>
              <a:rPr lang="en-US" sz="2700" b="1" dirty="0">
                <a:latin typeface="Exo" panose="02000503000000000000" pitchFamily="50" charset="0"/>
              </a:rPr>
            </a:br>
            <a:r>
              <a:rPr lang="en-US" sz="2700" b="1" dirty="0">
                <a:latin typeface="Exo" panose="02000503000000000000" pitchFamily="50" charset="0"/>
              </a:rPr>
              <a:t>Evaluating Priorities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641113"/>
            <a:ext cx="4135120" cy="5637767"/>
          </a:xfrm>
          <a:solidFill>
            <a:srgbClr val="FFFFD1"/>
          </a:solidFill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TARGET </a:t>
            </a: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	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name/description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cost/value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horizon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probability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dependances</a:t>
            </a:r>
            <a:endParaRPr lang="fr-FR" sz="1800" b="1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18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uy cars, house, computers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 a company, a fintech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Enroll courses, universities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8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round the world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8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married, have kids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8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 away from parents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endParaRPr lang="fr-FR" sz="1800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endParaRPr lang="fr-FR" sz="1800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A76D87-A4EF-4502-A5B9-7EDF6D5ED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765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0FC929-6162-074E-A2BF-451229B41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2" r="5459"/>
          <a:stretch/>
        </p:blipFill>
        <p:spPr>
          <a:xfrm>
            <a:off x="0" y="5018"/>
            <a:ext cx="9144000" cy="685298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3. TRIM: Align Actions with Priorities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SPENDING PLANS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Income / Revenues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Fixed Expenses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Variable Expenses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Discretionary spending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US" sz="26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Personal Budget Plan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rgbClr val="C00000"/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How spending change your wealth?</a:t>
            </a:r>
          </a:p>
          <a:p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42ADCB-517F-42BB-A539-026136E9B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454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919" y="616351"/>
            <a:ext cx="3209081" cy="32090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F9F284-955A-DD41-9B10-3772CDCEC4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642"/>
          <a:stretch/>
        </p:blipFill>
        <p:spPr>
          <a:xfrm>
            <a:off x="0" y="4090218"/>
            <a:ext cx="9144000" cy="2767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668" y="-68404"/>
            <a:ext cx="7884530" cy="1325563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  <a:ea typeface="Arvo"/>
                <a:cs typeface="Arvo"/>
                <a:sym typeface="Arvo"/>
              </a:rPr>
              <a:t>Main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455" y="959936"/>
            <a:ext cx="7886700" cy="435133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707E"/>
                </a:solidFill>
                <a:latin typeface="Exo" panose="02000503000000000000" pitchFamily="50" charset="0"/>
                <a:ea typeface="Arvo"/>
                <a:cs typeface="Arvo"/>
              </a:rPr>
              <a:t>Get money on your side</a:t>
            </a:r>
          </a:p>
          <a:p>
            <a:r>
              <a:rPr lang="en-US" sz="2400" b="1" dirty="0">
                <a:solidFill>
                  <a:srgbClr val="00707E"/>
                </a:solidFill>
                <a:latin typeface="Exo" panose="02000503000000000000" pitchFamily="50" charset="0"/>
                <a:ea typeface="Arvo"/>
                <a:cs typeface="Arvo"/>
              </a:rPr>
              <a:t>Your money Mindset</a:t>
            </a:r>
          </a:p>
          <a:p>
            <a:r>
              <a:rPr lang="en-US" sz="2400" b="1" dirty="0">
                <a:solidFill>
                  <a:srgbClr val="00707E"/>
                </a:solidFill>
                <a:latin typeface="Exo" panose="02000503000000000000" pitchFamily="50" charset="0"/>
                <a:ea typeface="Arvo"/>
                <a:cs typeface="Arvo"/>
              </a:rPr>
              <a:t>Track: Know where you are</a:t>
            </a:r>
          </a:p>
          <a:p>
            <a:r>
              <a:rPr lang="en-US" sz="2400" b="1" dirty="0">
                <a:solidFill>
                  <a:srgbClr val="00707E"/>
                </a:solidFill>
                <a:latin typeface="Exo" panose="02000503000000000000" pitchFamily="50" charset="0"/>
                <a:ea typeface="Arvo"/>
                <a:cs typeface="Arvo"/>
              </a:rPr>
              <a:t>Target: Know where you going</a:t>
            </a:r>
          </a:p>
          <a:p>
            <a:r>
              <a:rPr lang="en-US" sz="2400" b="1" dirty="0">
                <a:solidFill>
                  <a:srgbClr val="00707E"/>
                </a:solidFill>
                <a:latin typeface="Exo" panose="02000503000000000000" pitchFamily="50" charset="0"/>
                <a:ea typeface="Arvo"/>
                <a:cs typeface="Arvo"/>
              </a:rPr>
              <a:t>Trim: Align Actions with Priorities</a:t>
            </a:r>
          </a:p>
          <a:p>
            <a:r>
              <a:rPr lang="en-US" sz="2400" b="1" dirty="0">
                <a:solidFill>
                  <a:srgbClr val="00707E"/>
                </a:solidFill>
                <a:latin typeface="Exo" panose="02000503000000000000" pitchFamily="50" charset="0"/>
                <a:ea typeface="Arvo"/>
                <a:cs typeface="Arvo"/>
              </a:rPr>
              <a:t>Train: Develop healthy money habits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191CE0-7A03-4D7F-B870-A346A3C84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3304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F889D7-4DA4-9F43-994A-3C98155A5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96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" y="641113"/>
            <a:ext cx="3710875" cy="306387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r-FR" sz="4000" b="1" dirty="0">
                <a:solidFill>
                  <a:srgbClr val="00707E"/>
                </a:solidFill>
                <a:latin typeface="Exo" panose="02000503000000000000" pitchFamily="50" charset="0"/>
              </a:rPr>
              <a:t>TRIM</a:t>
            </a:r>
            <a:br>
              <a:rPr lang="fr-FR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br>
              <a:rPr lang="fr-FR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br>
              <a:rPr lang="fr-FR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r>
              <a:rPr lang="en-US" sz="27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cs typeface="Times New Roman" panose="02020603050405020304" pitchFamily="18" charset="0"/>
              </a:rPr>
              <a:t>as:</a:t>
            </a:r>
            <a:br>
              <a:rPr lang="en-US" sz="27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cs typeface="Times New Roman" panose="02020603050405020304" pitchFamily="18" charset="0"/>
              </a:rPr>
            </a:br>
            <a:r>
              <a:rPr lang="en-US" sz="27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cs typeface="Times New Roman" panose="02020603050405020304" pitchFamily="18" charset="0"/>
              </a:rPr>
              <a:t>Adjusting</a:t>
            </a:r>
            <a:br>
              <a:rPr lang="en-US" sz="27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cs typeface="Times New Roman" panose="02020603050405020304" pitchFamily="18" charset="0"/>
              </a:rPr>
            </a:br>
            <a:r>
              <a:rPr lang="en-US" sz="27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cs typeface="Times New Roman" panose="02020603050405020304" pitchFamily="18" charset="0"/>
              </a:rPr>
              <a:t>Planned with Actual</a:t>
            </a:r>
            <a:endParaRPr lang="fr-FR" sz="2700" b="1" dirty="0">
              <a:solidFill>
                <a:srgbClr val="00707E"/>
              </a:solidFill>
              <a:latin typeface="Exo" panose="02000503000000000000" pitchFamily="50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641113"/>
            <a:ext cx="4135120" cy="5637767"/>
          </a:xfrm>
          <a:solidFill>
            <a:srgbClr val="FFFFD1"/>
          </a:solidFill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spend money is: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(give examples)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18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Consuming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Replacement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Transfers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Others?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endParaRPr lang="fr-FR" sz="1800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endParaRPr lang="fr-FR" sz="1800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DCF715-C85D-4016-94C5-DB30B3E83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138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0FC929-6162-074E-A2BF-451229B41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2" r="5459"/>
          <a:stretch/>
        </p:blipFill>
        <p:spPr>
          <a:xfrm>
            <a:off x="0" y="5018"/>
            <a:ext cx="9144000" cy="685298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3. TRIM: Align Actions with Priorities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SPEND WITH POWER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Spending money requires permanent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decisions and adjustments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We have to react quickly</a:t>
            </a:r>
          </a:p>
          <a:p>
            <a:pPr marL="0" indent="0">
              <a:buNone/>
            </a:pPr>
            <a:endParaRPr lang="en-US" sz="24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Exo" panose="02000503000000000000" pitchFamily="50" charset="0"/>
              </a:rPr>
              <a:t>What are events that force you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Exo" panose="02000503000000000000" pitchFamily="50" charset="0"/>
              </a:rPr>
              <a:t>to change?</a:t>
            </a:r>
          </a:p>
          <a:p>
            <a:pPr marL="0" indent="0">
              <a:buNone/>
            </a:pPr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3AB2D0-58F6-442D-ACB3-F7F48FECE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9364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F889D7-4DA4-9F43-994A-3C98155A5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6" y="-4064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10" y="641113"/>
            <a:ext cx="3710875" cy="244006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TRIM</a:t>
            </a:r>
            <a:b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b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br>
              <a:rPr lang="en-US" sz="27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r>
              <a:rPr lang="en-US" sz="2700" b="1" dirty="0">
                <a:latin typeface="Exo" panose="02000503000000000000" pitchFamily="50" charset="0"/>
              </a:rPr>
              <a:t>as:</a:t>
            </a:r>
            <a:br>
              <a:rPr lang="en-US" sz="2700" b="1" dirty="0">
                <a:latin typeface="Exo" panose="02000503000000000000" pitchFamily="50" charset="0"/>
              </a:rPr>
            </a:br>
            <a:r>
              <a:rPr lang="en-US" sz="2700" b="1" dirty="0">
                <a:latin typeface="Exo" panose="02000503000000000000" pitchFamily="50" charset="0"/>
              </a:rPr>
              <a:t>Forecasting the Future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641113"/>
            <a:ext cx="4135120" cy="5637767"/>
          </a:xfrm>
          <a:solidFill>
            <a:srgbClr val="FFFFD1"/>
          </a:solidFill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UNCERTAINTY / EVENTS</a:t>
            </a:r>
            <a:endParaRPr lang="en-US" sz="1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Loss of job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Dispu</a:t>
            </a: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te: family, friends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 crash, inflation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Ecological disaster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Covid 19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 for SAVINGS to be able to face uncertain EVENTS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endParaRPr lang="fr-FR" sz="1800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endParaRPr lang="fr-FR" sz="1800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04210E-6844-48EF-93C2-3A86616DB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477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0FC929-6162-074E-A2BF-451229B41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2" r="5459"/>
          <a:stretch/>
        </p:blipFill>
        <p:spPr>
          <a:xfrm>
            <a:off x="0" y="5018"/>
            <a:ext cx="9144000" cy="685298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3. TRIM: Align Actions with Priorities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THE CHOICE IS YOURS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Tracking - past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Targeting – future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Trimming – present choices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US" sz="24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Budgeting !</a:t>
            </a:r>
          </a:p>
          <a:p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955E688-41E5-4071-AE41-932AE76C33B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4" y="1175068"/>
            <a:ext cx="4324985" cy="51241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1F096B-0144-47D5-BA88-DF7308D1C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3409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DC3A43-1AC4-3447-8F6C-5C3C239D54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8" r="552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4. TRAIN: Develop Healthy Money Habits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C00000"/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How to be: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C00000"/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“Financially Strong”?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endParaRPr lang="fr-FR" sz="2400" b="1" dirty="0">
              <a:solidFill>
                <a:srgbClr val="C00000"/>
              </a:solidFill>
              <a:effectLst/>
              <a:latin typeface="Exo" panose="02000503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fr-FR" sz="2400" b="1" dirty="0">
              <a:solidFill>
                <a:schemeClr val="bg2">
                  <a:lumMod val="25000"/>
                </a:schemeClr>
              </a:solidFill>
              <a:effectLst/>
              <a:latin typeface="Exo" panose="02000503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B0EC98-2F6A-405D-81EF-9A1031216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0943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F889D7-4DA4-9F43-994A-3C98155A5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6" y="-4064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641113"/>
            <a:ext cx="3710875" cy="278788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EXPERTISE</a:t>
            </a:r>
            <a:b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b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br>
              <a:rPr lang="en-US" sz="27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r>
              <a:rPr lang="en-US" sz="2700" b="1" dirty="0">
                <a:latin typeface="Exo" panose="02000503000000000000" pitchFamily="50" charset="0"/>
              </a:rPr>
              <a:t>As:</a:t>
            </a:r>
            <a:br>
              <a:rPr lang="en-US" sz="2700" b="1" dirty="0">
                <a:latin typeface="Exo" panose="02000503000000000000" pitchFamily="50" charset="0"/>
              </a:rPr>
            </a:br>
            <a:r>
              <a:rPr lang="en-US" sz="2700" b="1" dirty="0">
                <a:latin typeface="Exo" panose="02000503000000000000" pitchFamily="50" charset="0"/>
              </a:rPr>
              <a:t>This is becoming an Expert in some fields.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641113"/>
            <a:ext cx="4135120" cy="5637767"/>
          </a:xfrm>
          <a:solidFill>
            <a:srgbClr val="FFFFD1"/>
          </a:solidFill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0000FF"/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What to do: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endParaRPr lang="en-US" sz="1800" b="1" dirty="0">
              <a:solidFill>
                <a:srgbClr val="0000FF"/>
              </a:solidFill>
              <a:latin typeface="Exo" panose="02000503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800" b="1" dirty="0">
                <a:solidFill>
                  <a:srgbClr val="0000FF"/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Be expert in your career: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800" b="1" dirty="0">
                <a:solidFill>
                  <a:srgbClr val="0000FF"/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Be expert in some domains: stocks, arts, …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800" b="1" dirty="0">
                <a:solidFill>
                  <a:srgbClr val="0000FF"/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Take actions in investments: buying/selling at the right time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800" b="1" dirty="0">
                <a:solidFill>
                  <a:srgbClr val="0000FF"/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Develop Firms: management, finance, accounting, operations, it,…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US" sz="1800" b="1" dirty="0">
              <a:solidFill>
                <a:srgbClr val="0000FF"/>
              </a:solidFill>
              <a:latin typeface="Exo" panose="02000503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US" sz="1800" b="1" dirty="0">
              <a:solidFill>
                <a:srgbClr val="0000FF"/>
              </a:solidFill>
              <a:latin typeface="Exo" panose="02000503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endParaRPr lang="fr-FR" sz="1800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endParaRPr lang="fr-FR" sz="1800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5FAF78-1A57-4BB2-8D27-97FD5503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287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1CA524-6262-5F4F-AF76-37AB62696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>
                <a:solidFill>
                  <a:srgbClr val="00707E"/>
                </a:solidFill>
                <a:latin typeface="Exo" panose="02000503000000000000" pitchFamily="50" charset="0"/>
              </a:rPr>
              <a:t>4. TRAIN KEY MONEY CONCEPTS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41859"/>
            <a:ext cx="7886700" cy="3774281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Saving / Investing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Principle/Interest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Present/Future Value: time value of money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Inflation</a:t>
            </a:r>
          </a:p>
          <a:p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1B11A5-421A-40BF-9983-A93FB6BC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079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1976A1-4B78-FC4E-A073-358061DD14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5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>
                <a:solidFill>
                  <a:srgbClr val="00707E"/>
                </a:solidFill>
                <a:latin typeface="Exo" panose="02000503000000000000" pitchFamily="50" charset="0"/>
              </a:rPr>
              <a:t>4. TRAIN KEY MONEY CONCEPTS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014911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Credit Score / Rating / Debt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Education / Income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US" sz="24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Simple Interest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1000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usd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. 7 years . 10%/year =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700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usd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Compound Interest per year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en-US" sz="1900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1000 </a:t>
            </a:r>
            <a:r>
              <a:rPr lang="en-US" sz="1900" dirty="0" err="1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usd</a:t>
            </a:r>
            <a:r>
              <a:rPr lang="en-US" sz="1900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. (1+10%)^7= 1948,72 </a:t>
            </a:r>
            <a:r>
              <a:rPr lang="en-US" sz="1900" dirty="0" err="1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usd</a:t>
            </a:r>
            <a:endParaRPr lang="en-US" sz="1900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en-US" sz="1900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Interest is </a:t>
            </a:r>
            <a:r>
              <a:rPr lang="en-US" sz="19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948,72 </a:t>
            </a:r>
            <a:r>
              <a:rPr lang="en-US" sz="1900" b="1" dirty="0" err="1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usd</a:t>
            </a:r>
            <a:endParaRPr lang="en-US" sz="19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en-US" sz="1900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What is if monthly compounding?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endParaRPr lang="fr-FR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4D10B9-3AF9-4C4E-B0F1-C00442346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443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F889D7-4DA4-9F43-994A-3C98155A5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6" y="-4064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641113"/>
            <a:ext cx="3710875" cy="244006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FINANCIAL</a:t>
            </a:r>
            <a:b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CONCEPTS</a:t>
            </a:r>
            <a:b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b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br>
              <a:rPr lang="en-US" sz="27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r>
              <a:rPr lang="en-US" sz="2700" b="1" dirty="0">
                <a:latin typeface="Exo" panose="02000503000000000000" pitchFamily="50" charset="0"/>
              </a:rPr>
              <a:t>As:</a:t>
            </a:r>
            <a:br>
              <a:rPr lang="en-US" sz="2700" b="1" dirty="0">
                <a:latin typeface="Exo" panose="02000503000000000000" pitchFamily="50" charset="0"/>
              </a:rPr>
            </a:br>
            <a:r>
              <a:rPr lang="en-US" sz="2700" b="1" dirty="0">
                <a:latin typeface="Exo" panose="02000503000000000000" pitchFamily="50" charset="0"/>
              </a:rPr>
              <a:t>This is Finance!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641113"/>
            <a:ext cx="4135120" cy="5637767"/>
          </a:xfrm>
          <a:solidFill>
            <a:srgbClr val="FFFFD1"/>
          </a:solidFill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0000FF"/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Others Concept important for Personal Finance.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800" b="1" dirty="0">
                <a:solidFill>
                  <a:srgbClr val="0000FF"/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Buy/Rent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800" b="1" dirty="0">
                <a:solidFill>
                  <a:srgbClr val="0000FF"/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Invest Capital/Have Debt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800" b="1" dirty="0">
                <a:solidFill>
                  <a:srgbClr val="0000FF"/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Risk/Return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800" b="1" dirty="0">
                <a:solidFill>
                  <a:srgbClr val="0000FF"/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Liquidity = availability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US" sz="1800" b="1" dirty="0">
              <a:solidFill>
                <a:srgbClr val="0000FF"/>
              </a:solidFill>
              <a:latin typeface="Exo" panose="02000503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en-US" sz="1800" b="1" u="sng" dirty="0">
                <a:solidFill>
                  <a:srgbClr val="0000FF"/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Monthly compounding: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0000FF"/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1000 . (1 + 10%/12) ^ (7*12) = 2007,92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0000FF"/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Interest: 1007,92 </a:t>
            </a:r>
            <a:r>
              <a:rPr lang="en-US" sz="1800" b="1" dirty="0" err="1">
                <a:solidFill>
                  <a:srgbClr val="0000FF"/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usd</a:t>
            </a:r>
            <a:r>
              <a:rPr lang="en-US" sz="1800" b="1" dirty="0">
                <a:solidFill>
                  <a:srgbClr val="0000FF"/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(instead of 948,72)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endParaRPr lang="fr-FR" sz="1800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endParaRPr lang="fr-FR" sz="1800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E95EE5-4F33-4DF0-A220-1D3AACEF1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958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ED027-8C63-7246-BFA8-D77CD2C2F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4FEBD7-7142-0543-AE19-A95E5E523A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0" r="1710"/>
          <a:stretch/>
        </p:blipFill>
        <p:spPr>
          <a:xfrm>
            <a:off x="0" y="392285"/>
            <a:ext cx="9144000" cy="646571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62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rgbClr val="00707E"/>
                </a:solidFill>
                <a:latin typeface="Exo" panose="02000503000000000000" pitchFamily="50" charset="0"/>
              </a:rPr>
              <a:t>4 « T » LAWS OF MONEY MANAGEMENT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2F71EA-11BA-48D5-BD00-209CB4FAD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7462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DCDBCA5-2627-7246-B7A0-9BB24755C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CF751A1-C421-46CC-BC7F-A1B62073C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682" y="344533"/>
            <a:ext cx="6979158" cy="1325563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00707E"/>
                </a:solidFill>
                <a:latin typeface="Exo" panose="02000503000000000000" pitchFamily="50" charset="0"/>
              </a:rPr>
              <a:t>TAKE CHARGE OF YOUR FINANCES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BBB1ADF-0069-4CE4-B740-F04AAE962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3</a:t>
            </a:fld>
            <a:endParaRPr lang="fr-FR"/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A9D4DB24-4C23-4073-A5AF-F0DAA99CE3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71495"/>
              </p:ext>
            </p:extLst>
          </p:nvPr>
        </p:nvGraphicFramePr>
        <p:xfrm>
          <a:off x="960120" y="1564640"/>
          <a:ext cx="3584447" cy="38607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096">
                  <a:extLst>
                    <a:ext uri="{9D8B030D-6E8A-4147-A177-3AD203B41FA5}">
                      <a16:colId xmlns:a16="http://schemas.microsoft.com/office/drawing/2014/main" val="1889565833"/>
                    </a:ext>
                  </a:extLst>
                </a:gridCol>
                <a:gridCol w="256796">
                  <a:extLst>
                    <a:ext uri="{9D8B030D-6E8A-4147-A177-3AD203B41FA5}">
                      <a16:colId xmlns:a16="http://schemas.microsoft.com/office/drawing/2014/main" val="2363560088"/>
                    </a:ext>
                  </a:extLst>
                </a:gridCol>
                <a:gridCol w="278196">
                  <a:extLst>
                    <a:ext uri="{9D8B030D-6E8A-4147-A177-3AD203B41FA5}">
                      <a16:colId xmlns:a16="http://schemas.microsoft.com/office/drawing/2014/main" val="1933332556"/>
                    </a:ext>
                  </a:extLst>
                </a:gridCol>
                <a:gridCol w="534992">
                  <a:extLst>
                    <a:ext uri="{9D8B030D-6E8A-4147-A177-3AD203B41FA5}">
                      <a16:colId xmlns:a16="http://schemas.microsoft.com/office/drawing/2014/main" val="1174581664"/>
                    </a:ext>
                  </a:extLst>
                </a:gridCol>
                <a:gridCol w="2268367">
                  <a:extLst>
                    <a:ext uri="{9D8B030D-6E8A-4147-A177-3AD203B41FA5}">
                      <a16:colId xmlns:a16="http://schemas.microsoft.com/office/drawing/2014/main" val="162324498"/>
                    </a:ext>
                  </a:extLst>
                </a:gridCol>
              </a:tblGrid>
              <a:tr h="257386"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Introduction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54427604"/>
                  </a:ext>
                </a:extLst>
              </a:tr>
              <a:tr h="257386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Get money on your side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46974914"/>
                  </a:ext>
                </a:extLst>
              </a:tr>
              <a:tr h="257386"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healthy money management </a:t>
                      </a: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3551"/>
                  </a:ext>
                </a:extLst>
              </a:tr>
              <a:tr h="257386"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66FF"/>
                          </a:solidFill>
                          <a:effectLst/>
                          <a:latin typeface="Calibri" panose="020F0502020204030204" pitchFamily="34" charset="0"/>
                        </a:rPr>
                        <a:t>personal spending record</a:t>
                      </a: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037912"/>
                  </a:ext>
                </a:extLst>
              </a:tr>
              <a:tr h="257386"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66FF"/>
                          </a:solidFill>
                          <a:effectLst/>
                          <a:latin typeface="Calibri" panose="020F0502020204030204" pitchFamily="34" charset="0"/>
                        </a:rPr>
                        <a:t>personal revenue record</a:t>
                      </a: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027838"/>
                  </a:ext>
                </a:extLst>
              </a:tr>
              <a:tr h="257386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Your</a:t>
                      </a:r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money </a:t>
                      </a:r>
                      <a:r>
                        <a:rPr lang="fr-F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mindset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2344358"/>
                  </a:ext>
                </a:extLst>
              </a:tr>
              <a:tr h="257386"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understanding your money mindset</a:t>
                      </a: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427205"/>
                  </a:ext>
                </a:extLst>
              </a:tr>
              <a:tr h="257386"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66FF"/>
                          </a:solidFill>
                          <a:effectLst/>
                          <a:latin typeface="Calibri" panose="020F0502020204030204" pitchFamily="34" charset="0"/>
                        </a:rPr>
                        <a:t>group survey</a:t>
                      </a: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35351"/>
                  </a:ext>
                </a:extLst>
              </a:tr>
              <a:tr h="257386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TRACK know where you are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28462742"/>
                  </a:ext>
                </a:extLst>
              </a:tr>
              <a:tr h="257386"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tracking skills</a:t>
                      </a: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265480"/>
                  </a:ext>
                </a:extLst>
              </a:tr>
              <a:tr h="257386"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66FF"/>
                          </a:solidFill>
                          <a:effectLst/>
                          <a:latin typeface="Calibri" panose="020F0502020204030204" pitchFamily="34" charset="0"/>
                        </a:rPr>
                        <a:t>group survey</a:t>
                      </a: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8955595"/>
                  </a:ext>
                </a:extLst>
              </a:tr>
              <a:tr h="257386"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spending triggers</a:t>
                      </a: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822487"/>
                  </a:ext>
                </a:extLst>
              </a:tr>
              <a:tr h="257386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TARGET know where you are going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61971018"/>
                  </a:ext>
                </a:extLst>
              </a:tr>
              <a:tr h="257386"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your smart targets</a:t>
                      </a: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735111"/>
                  </a:ext>
                </a:extLst>
              </a:tr>
              <a:tr h="257386"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 err="1">
                          <a:solidFill>
                            <a:srgbClr val="0066FF"/>
                          </a:solidFill>
                          <a:effectLst/>
                          <a:latin typeface="Calibri" panose="020F0502020204030204" pitchFamily="34" charset="0"/>
                        </a:rPr>
                        <a:t>individual</a:t>
                      </a:r>
                      <a:r>
                        <a:rPr lang="fr-FR" sz="1200" b="0" i="0" u="none" strike="noStrike" dirty="0">
                          <a:solidFill>
                            <a:srgbClr val="0066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200" b="0" i="0" u="none" strike="noStrike" dirty="0" err="1">
                          <a:solidFill>
                            <a:srgbClr val="0066FF"/>
                          </a:solidFill>
                          <a:effectLst/>
                          <a:latin typeface="Calibri" panose="020F0502020204030204" pitchFamily="34" charset="0"/>
                        </a:rPr>
                        <a:t>survey</a:t>
                      </a:r>
                      <a:endParaRPr lang="fr-FR" sz="1200" b="0" i="0" u="none" strike="noStrike" dirty="0">
                        <a:solidFill>
                          <a:srgbClr val="0066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927630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81FB019F-C3A6-4F4C-A09A-1DE446413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306889"/>
              </p:ext>
            </p:extLst>
          </p:nvPr>
        </p:nvGraphicFramePr>
        <p:xfrm>
          <a:off x="4755261" y="1564640"/>
          <a:ext cx="3584446" cy="3860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096">
                  <a:extLst>
                    <a:ext uri="{9D8B030D-6E8A-4147-A177-3AD203B41FA5}">
                      <a16:colId xmlns:a16="http://schemas.microsoft.com/office/drawing/2014/main" val="1334776921"/>
                    </a:ext>
                  </a:extLst>
                </a:gridCol>
                <a:gridCol w="256796">
                  <a:extLst>
                    <a:ext uri="{9D8B030D-6E8A-4147-A177-3AD203B41FA5}">
                      <a16:colId xmlns:a16="http://schemas.microsoft.com/office/drawing/2014/main" val="3391128832"/>
                    </a:ext>
                  </a:extLst>
                </a:gridCol>
                <a:gridCol w="278196">
                  <a:extLst>
                    <a:ext uri="{9D8B030D-6E8A-4147-A177-3AD203B41FA5}">
                      <a16:colId xmlns:a16="http://schemas.microsoft.com/office/drawing/2014/main" val="711598820"/>
                    </a:ext>
                  </a:extLst>
                </a:gridCol>
                <a:gridCol w="534992">
                  <a:extLst>
                    <a:ext uri="{9D8B030D-6E8A-4147-A177-3AD203B41FA5}">
                      <a16:colId xmlns:a16="http://schemas.microsoft.com/office/drawing/2014/main" val="2328208820"/>
                    </a:ext>
                  </a:extLst>
                </a:gridCol>
                <a:gridCol w="2268366">
                  <a:extLst>
                    <a:ext uri="{9D8B030D-6E8A-4147-A177-3AD203B41FA5}">
                      <a16:colId xmlns:a16="http://schemas.microsoft.com/office/drawing/2014/main" val="1079378315"/>
                    </a:ext>
                  </a:extLst>
                </a:gridCol>
              </a:tblGrid>
              <a:tr h="259382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40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70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TRIM align action with priorities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6175220"/>
                  </a:ext>
                </a:extLst>
              </a:tr>
              <a:tr h="259382"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75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how spending change your wealth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284881"/>
                  </a:ext>
                </a:extLst>
              </a:tr>
              <a:tr h="259382"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80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 err="1">
                          <a:effectLst/>
                        </a:rPr>
                        <a:t>individual</a:t>
                      </a:r>
                      <a:r>
                        <a:rPr lang="fr-FR" sz="1200" u="none" strike="noStrike" dirty="0">
                          <a:effectLst/>
                        </a:rPr>
                        <a:t> </a:t>
                      </a:r>
                      <a:r>
                        <a:rPr lang="fr-FR" sz="1200" u="none" strike="noStrike" dirty="0" err="1">
                          <a:effectLst/>
                        </a:rPr>
                        <a:t>survey</a:t>
                      </a:r>
                      <a:endParaRPr lang="fr-FR" sz="1200" b="0" i="0" u="none" strike="noStrike" dirty="0">
                        <a:solidFill>
                          <a:srgbClr val="0066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655352"/>
                  </a:ext>
                </a:extLst>
              </a:tr>
              <a:tr h="259382"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85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events to change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314585"/>
                  </a:ext>
                </a:extLst>
              </a:tr>
              <a:tr h="259382"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90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 err="1">
                          <a:solidFill>
                            <a:srgbClr val="0000FF"/>
                          </a:solidFill>
                          <a:effectLst/>
                        </a:rPr>
                        <a:t>individual</a:t>
                      </a:r>
                      <a:r>
                        <a:rPr lang="fr-FR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fr-FR" sz="1200" u="none" strike="noStrike" dirty="0" err="1">
                          <a:solidFill>
                            <a:srgbClr val="0000FF"/>
                          </a:solidFill>
                          <a:effectLst/>
                        </a:rPr>
                        <a:t>survey</a:t>
                      </a:r>
                      <a:endParaRPr lang="fr-FR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014838"/>
                  </a:ext>
                </a:extLst>
              </a:tr>
              <a:tr h="488834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41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90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TRAIN develop healthy money habits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57708793"/>
                  </a:ext>
                </a:extLst>
              </a:tr>
              <a:tr h="259382"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95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how to be financially strong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674209"/>
                  </a:ext>
                </a:extLst>
              </a:tr>
              <a:tr h="259382"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 err="1">
                          <a:solidFill>
                            <a:srgbClr val="0000FF"/>
                          </a:solidFill>
                          <a:effectLst/>
                        </a:rPr>
                        <a:t>individual</a:t>
                      </a:r>
                      <a:r>
                        <a:rPr lang="fr-FR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fr-FR" sz="1200" u="none" strike="noStrike" dirty="0" err="1">
                          <a:solidFill>
                            <a:srgbClr val="0000FF"/>
                          </a:solidFill>
                          <a:effectLst/>
                        </a:rPr>
                        <a:t>survey</a:t>
                      </a:r>
                      <a:endParaRPr lang="fr-FR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164185"/>
                  </a:ext>
                </a:extLst>
              </a:tr>
              <a:tr h="259382"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115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key money concepts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866499"/>
                  </a:ext>
                </a:extLst>
              </a:tr>
              <a:tr h="259382"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40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155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>
                          <a:effectLst/>
                        </a:rPr>
                        <a:t>Expert Experience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80519875"/>
                  </a:ext>
                </a:extLst>
              </a:tr>
              <a:tr h="259382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42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155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dirty="0">
                          <a:effectLst/>
                        </a:rPr>
                        <a:t>Start </a:t>
                      </a:r>
                      <a:r>
                        <a:rPr lang="fr-FR" sz="1200" b="1" u="none" strike="noStrike" dirty="0" err="1">
                          <a:effectLst/>
                        </a:rPr>
                        <a:t>early</a:t>
                      </a:r>
                      <a:r>
                        <a:rPr lang="fr-FR" sz="1200" b="1" u="none" strike="noStrike" dirty="0">
                          <a:effectLst/>
                        </a:rPr>
                        <a:t> finish </a:t>
                      </a:r>
                      <a:r>
                        <a:rPr lang="fr-FR" sz="1200" b="1" u="none" strike="noStrike" dirty="0" err="1">
                          <a:effectLst/>
                        </a:rPr>
                        <a:t>strong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16550881"/>
                  </a:ext>
                </a:extLst>
              </a:tr>
              <a:tr h="259382"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165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time is money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056652"/>
                  </a:ext>
                </a:extLst>
              </a:tr>
              <a:tr h="259382"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175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money and business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17155"/>
                  </a:ext>
                </a:extLst>
              </a:tr>
              <a:tr h="259382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180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dirty="0">
                          <a:effectLst/>
                        </a:rPr>
                        <a:t>Conclusion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96334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6989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Time is money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Then, use time efficiently is key.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C00000"/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We use our time for what?</a:t>
            </a:r>
          </a:p>
          <a:p>
            <a:endParaRPr lang="en-US" sz="20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1F096B-0144-47D5-BA88-DF7308D1C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4754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F889D7-4DA4-9F43-994A-3C98155A5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6" y="-4064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641113"/>
            <a:ext cx="3710875" cy="244006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TIME IS MONEY</a:t>
            </a:r>
            <a:b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b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br>
              <a:rPr lang="en-US" sz="27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r>
              <a:rPr lang="en-US" sz="2700" b="1" dirty="0">
                <a:latin typeface="Exo" panose="02000503000000000000" pitchFamily="50" charset="0"/>
              </a:rPr>
              <a:t>As:</a:t>
            </a:r>
            <a:br>
              <a:rPr lang="en-US" sz="2700" b="1" dirty="0">
                <a:latin typeface="Exo" panose="02000503000000000000" pitchFamily="50" charset="0"/>
              </a:rPr>
            </a:br>
            <a:r>
              <a:rPr lang="en-US" sz="2700" b="1" dirty="0">
                <a:latin typeface="Exo" panose="02000503000000000000" pitchFamily="50" charset="0"/>
              </a:rPr>
              <a:t>How to be more productive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641113"/>
            <a:ext cx="4135120" cy="5637767"/>
          </a:xfrm>
          <a:solidFill>
            <a:srgbClr val="FFFFD1"/>
          </a:solidFill>
        </p:spPr>
        <p:txBody>
          <a:bodyPr>
            <a:normAutofit/>
          </a:bodyPr>
          <a:lstStyle/>
          <a:p>
            <a:endParaRPr lang="en-US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endParaRPr lang="en-US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endParaRPr lang="en-US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r>
              <a:rPr lang="en-US" sz="1800" b="1" dirty="0">
                <a:solidFill>
                  <a:srgbClr val="0000FF"/>
                </a:solidFill>
                <a:latin typeface="Exo" panose="02000503000000000000" pitchFamily="50" charset="0"/>
              </a:rPr>
              <a:t>Biological needs</a:t>
            </a:r>
          </a:p>
          <a:p>
            <a:r>
              <a:rPr lang="en-US" sz="1800" b="1" dirty="0">
                <a:solidFill>
                  <a:srgbClr val="0000FF"/>
                </a:solidFill>
                <a:latin typeface="Exo" panose="02000503000000000000" pitchFamily="50" charset="0"/>
              </a:rPr>
              <a:t>Working to make money</a:t>
            </a:r>
          </a:p>
          <a:p>
            <a:r>
              <a:rPr lang="en-US" sz="1800" b="1" dirty="0">
                <a:solidFill>
                  <a:srgbClr val="0000FF"/>
                </a:solidFill>
                <a:latin typeface="Exo" panose="02000503000000000000" pitchFamily="50" charset="0"/>
              </a:rPr>
              <a:t>Leisure and Culture</a:t>
            </a:r>
          </a:p>
          <a:p>
            <a:r>
              <a:rPr lang="en-US" sz="1800" b="1" dirty="0">
                <a:solidFill>
                  <a:srgbClr val="0000FF"/>
                </a:solidFill>
                <a:latin typeface="Exo" panose="02000503000000000000" pitchFamily="50" charset="0"/>
              </a:rPr>
              <a:t>To help others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endParaRPr lang="fr-FR" sz="1800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endParaRPr lang="fr-FR" sz="1800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E95EE5-4F33-4DF0-A220-1D3AACEF1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8132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Making Money through Business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C00000"/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differences between these Economic Actors in terms of Money Management?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Individuals (you)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Firms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State</a:t>
            </a:r>
          </a:p>
          <a:p>
            <a:pPr marL="0" indent="0">
              <a:buNone/>
            </a:pPr>
            <a:endParaRPr lang="en-US" sz="20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endParaRPr lang="fr-FR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1F096B-0144-47D5-BA88-DF7308D1C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8109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F889D7-4DA4-9F43-994A-3C98155A5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22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67" y="644438"/>
            <a:ext cx="3710875" cy="519030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MANAGE </a:t>
            </a:r>
            <a:b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INDIVIDUALS</a:t>
            </a:r>
            <a:b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AS</a:t>
            </a:r>
            <a:b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FIRMS ?</a:t>
            </a:r>
            <a:b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b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br>
              <a:rPr lang="en-US" sz="27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r>
              <a:rPr lang="en-US" sz="2700" b="1" dirty="0">
                <a:latin typeface="Exo" panose="02000503000000000000" pitchFamily="50" charset="0"/>
              </a:rPr>
              <a:t>As:</a:t>
            </a:r>
            <a:br>
              <a:rPr lang="en-US" sz="2700" b="1" dirty="0">
                <a:latin typeface="Exo" panose="02000503000000000000" pitchFamily="50" charset="0"/>
              </a:rPr>
            </a:br>
            <a:r>
              <a:rPr lang="en-US" sz="2700" b="1" dirty="0">
                <a:latin typeface="Exo" panose="02000503000000000000" pitchFamily="50" charset="0"/>
              </a:rPr>
              <a:t>Is that really the same?</a:t>
            </a:r>
            <a:br>
              <a:rPr lang="en-US" sz="2700" b="1" dirty="0">
                <a:latin typeface="Exo" panose="02000503000000000000" pitchFamily="50" charset="0"/>
              </a:rPr>
            </a:br>
            <a:endParaRPr lang="en-US" sz="2700" b="1" dirty="0">
              <a:latin typeface="Exo" panose="02000503000000000000" pitchFamily="50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641113"/>
            <a:ext cx="4135120" cy="5637767"/>
          </a:xfrm>
          <a:solidFill>
            <a:srgbClr val="FFFFD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b="1" dirty="0">
              <a:solidFill>
                <a:schemeClr val="bg2">
                  <a:lumMod val="25000"/>
                </a:schemeClr>
              </a:solidFill>
              <a:latin typeface="Exo" panose="02000503000000000000" pitchFamily="50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KEYS BUSINESS REPORTS ARE: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18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CASH FLOW STATEMENT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INCOME STATEMENT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BALANCE SHEET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Missing: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Ecological footprint!</a:t>
            </a:r>
            <a:endParaRPr lang="en-US" sz="1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endParaRPr lang="fr-FR" sz="1800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endParaRPr lang="fr-FR" sz="1800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E95EE5-4F33-4DF0-A220-1D3AACEF1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6589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THANK</a:t>
            </a:r>
            <a:r>
              <a:rPr lang="fr-FR" dirty="0"/>
              <a:t> YOU FOR </a:t>
            </a:r>
            <a:r>
              <a:rPr lang="fr-FR" dirty="0" err="1"/>
              <a:t>YOUR</a:t>
            </a:r>
            <a:r>
              <a:rPr lang="fr-FR" dirty="0"/>
              <a:t> ATTENTION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774281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</p:txBody>
      </p:sp>
      <p:pic>
        <p:nvPicPr>
          <p:cNvPr id="4" name="Picture 1" descr="H7_2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6694C2A-7C3E-4077-B515-4CCD0D00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63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 txBox="1">
            <a:spLocks/>
          </p:cNvSpPr>
          <p:nvPr/>
        </p:nvSpPr>
        <p:spPr>
          <a:xfrm>
            <a:off x="781050" y="653143"/>
            <a:ext cx="7886700" cy="11899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4000" b="1" dirty="0">
              <a:solidFill>
                <a:srgbClr val="00707E"/>
              </a:solidFill>
              <a:latin typeface="Exo" panose="02000503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0D27F4-ADB1-304E-BBCC-67D85B720C13}"/>
              </a:ext>
            </a:extLst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DC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561694"/>
            <a:ext cx="4748893" cy="57433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707E"/>
                </a:solidFill>
                <a:latin typeface="Exo" panose="02000503000000000000" pitchFamily="50" charset="0"/>
              </a:rPr>
              <a:t>GET MONEY 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00707E"/>
                </a:solidFill>
                <a:latin typeface="Exo" panose="02000503000000000000" pitchFamily="50" charset="0"/>
              </a:rPr>
              <a:t>ON YOUR SIDE</a:t>
            </a:r>
          </a:p>
          <a:p>
            <a:pPr marL="0" indent="0">
              <a:buNone/>
            </a:pPr>
            <a:endParaRPr lang="fr-FR" sz="3600" b="1" dirty="0">
              <a:solidFill>
                <a:srgbClr val="00707E"/>
              </a:solidFill>
              <a:latin typeface="Exo" panose="02000503000000000000" pitchFamily="50" charset="0"/>
            </a:endParaRPr>
          </a:p>
          <a:p>
            <a:r>
              <a:rPr lang="en-US" sz="2600" b="1" dirty="0">
                <a:latin typeface="Exo" panose="02000503000000000000" pitchFamily="50" charset="0"/>
              </a:rPr>
              <a:t>This course is about Money Management/Awareness.</a:t>
            </a:r>
          </a:p>
          <a:p>
            <a:endParaRPr lang="en-US" sz="2600" b="1" dirty="0">
              <a:latin typeface="Exo" panose="02000503000000000000" pitchFamily="50" charset="0"/>
            </a:endParaRPr>
          </a:p>
          <a:p>
            <a:r>
              <a:rPr lang="en-US" sz="2600" b="1" dirty="0">
                <a:latin typeface="Exo" panose="02000503000000000000" pitchFamily="50" charset="0"/>
              </a:rPr>
              <a:t>How money can help you to achieve your goals</a:t>
            </a:r>
          </a:p>
          <a:p>
            <a:r>
              <a:rPr lang="en-US" sz="2600" b="1" dirty="0">
                <a:latin typeface="Exo" panose="02000503000000000000" pitchFamily="50" charset="0"/>
              </a:rPr>
              <a:t>To know yourself</a:t>
            </a:r>
          </a:p>
          <a:p>
            <a:endParaRPr lang="en-US" sz="2600" b="1" dirty="0">
              <a:latin typeface="Exo" panose="02000503000000000000" pitchFamily="50" charset="0"/>
            </a:endParaRPr>
          </a:p>
          <a:p>
            <a:r>
              <a:rPr lang="en-US" sz="2600" b="1" dirty="0">
                <a:latin typeface="Exo" panose="02000503000000000000" pitchFamily="50" charset="0"/>
              </a:rPr>
              <a:t>Apply healthy money-management skills to improve your well-being.</a:t>
            </a:r>
          </a:p>
          <a:p>
            <a:pPr marL="0" indent="0">
              <a:buNone/>
            </a:pPr>
            <a:endParaRPr lang="en-US" sz="2400" b="1" dirty="0">
              <a:latin typeface="Exo" panose="02000503000000000000" pitchFamily="50" charset="0"/>
            </a:endParaRPr>
          </a:p>
          <a:p>
            <a:endParaRPr lang="en-US" sz="2400" b="1" dirty="0">
              <a:solidFill>
                <a:srgbClr val="00707E"/>
              </a:solidFill>
              <a:latin typeface="Exo" panose="02000503000000000000" pitchFamily="50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6711204-DE42-44C8-8A43-8287BEA62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4</a:t>
            </a:fld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36EC39-8C67-482E-A123-90FAD9D654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11" y="561694"/>
            <a:ext cx="3696383" cy="375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37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F889D7-4DA4-9F43-994A-3C98155A5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6" y="-4064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3710875" cy="244006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APPLY HEALTHY MONEY MANAGEMENT SKILLS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641113"/>
            <a:ext cx="4135120" cy="5637767"/>
          </a:xfrm>
          <a:solidFill>
            <a:srgbClr val="FFFFD1"/>
          </a:solidFill>
        </p:spPr>
        <p:txBody>
          <a:bodyPr>
            <a:normAutofit/>
          </a:bodyPr>
          <a:lstStyle/>
          <a:p>
            <a:pPr marL="457200">
              <a:lnSpc>
                <a:spcPct val="107000"/>
              </a:lnSpc>
            </a:pP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cycle of life : to make money, to spend money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a parallel with health management, but money management</a:t>
            </a:r>
          </a:p>
          <a:p>
            <a:pPr marL="457200">
              <a:lnSpc>
                <a:spcPct val="107000"/>
              </a:lnSpc>
            </a:pP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have access to “better” life</a:t>
            </a:r>
          </a:p>
          <a:p>
            <a:pPr marL="457200">
              <a:lnSpc>
                <a:spcPct val="107000"/>
              </a:lnSpc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have</a:t>
            </a: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more choices</a:t>
            </a:r>
          </a:p>
          <a:p>
            <a:pPr marL="457200">
              <a:lnSpc>
                <a:spcPct val="107000"/>
              </a:lnSpc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have less stress</a:t>
            </a:r>
          </a:p>
          <a:p>
            <a:pPr marL="457200">
              <a:lnSpc>
                <a:spcPct val="107000"/>
              </a:lnSpc>
            </a:pPr>
            <a:endParaRPr lang="en-US" sz="18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Objectives : best practices in personal finance to think and act</a:t>
            </a:r>
          </a:p>
          <a:p>
            <a:pPr marL="457200">
              <a:lnSpc>
                <a:spcPct val="107000"/>
              </a:lnSpc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some financial knowledge</a:t>
            </a:r>
            <a:endParaRPr lang="en-US" sz="1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phique 6" descr="Visage souriant sans remplissage">
            <a:extLst>
              <a:ext uri="{FF2B5EF4-FFF2-40B4-BE49-F238E27FC236}">
                <a16:creationId xmlns:a16="http://schemas.microsoft.com/office/drawing/2014/main" id="{A58E1F7F-C863-45DD-B49B-84886C36F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1678" y="2707640"/>
            <a:ext cx="474506" cy="474506"/>
          </a:xfrm>
          <a:prstGeom prst="rect">
            <a:avLst/>
          </a:prstGeom>
        </p:spPr>
      </p:pic>
      <p:pic>
        <p:nvPicPr>
          <p:cNvPr id="9" name="Graphique 8" descr="Panier">
            <a:extLst>
              <a:ext uri="{FF2B5EF4-FFF2-40B4-BE49-F238E27FC236}">
                <a16:creationId xmlns:a16="http://schemas.microsoft.com/office/drawing/2014/main" id="{9230B1F4-0F2C-4F32-B57A-B2A82EF46B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06080" y="3154680"/>
            <a:ext cx="474506" cy="474506"/>
          </a:xfrm>
          <a:prstGeom prst="rect">
            <a:avLst/>
          </a:prstGeom>
        </p:spPr>
      </p:pic>
      <p:pic>
        <p:nvPicPr>
          <p:cNvPr id="11" name="Graphique 10" descr="Parasol">
            <a:extLst>
              <a:ext uri="{FF2B5EF4-FFF2-40B4-BE49-F238E27FC236}">
                <a16:creationId xmlns:a16="http://schemas.microsoft.com/office/drawing/2014/main" id="{998B673D-E7FD-4AB8-B0D8-520FBAE2D7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61038" y="3640853"/>
            <a:ext cx="515146" cy="515146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98E067-3859-468E-9EB4-82B671A28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936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EBD9F9-4038-A249-B3FB-5E34333BB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2" b="28581"/>
          <a:stretch/>
        </p:blipFill>
        <p:spPr>
          <a:xfrm>
            <a:off x="3744686" y="0"/>
            <a:ext cx="5399314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2889613" cy="306387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PERSONAL</a:t>
            </a:r>
            <a:b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SPENDING</a:t>
            </a:r>
            <a:b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RECORD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2967831"/>
            <a:ext cx="5763441" cy="4351338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Exo" panose="02000503000000000000" pitchFamily="50" charset="0"/>
              </a:rPr>
              <a:t>List ways of spending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Exo" panose="02000503000000000000" pitchFamily="50" charset="0"/>
              </a:rPr>
              <a:t>money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FC09C8-1F11-4B6A-9D81-72A461675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8650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F889D7-4DA4-9F43-994A-3C98155A5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6" y="-4064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3710875" cy="24400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SPENDING MONEY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641113"/>
            <a:ext cx="4135120" cy="5637767"/>
          </a:xfrm>
          <a:solidFill>
            <a:srgbClr val="FFFFD1"/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18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aily life : food, health, clothes, phone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ouse : rent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ransport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chool, university fees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ervices : maid, nurse, lawyer, accountant, driver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eisure : culture, holidays, cigarettes, books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pecial : wedding, birth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ifts, charity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axes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endParaRPr lang="fr-FR" sz="1800" b="1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endParaRPr lang="fr-FR" sz="1800" b="1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endParaRPr lang="en-US" sz="18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BE5E21-CF41-45A1-B15F-8E3F6DC34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4123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F889D7-4DA4-9F43-994A-3C98155A5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902" y="0"/>
            <a:ext cx="4346448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3710875" cy="24400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707E"/>
                </a:solidFill>
                <a:latin typeface="Exo" panose="02000503000000000000" pitchFamily="50" charset="0"/>
              </a:rPr>
              <a:t>PERSONAL SOURCES OF REVENUES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2805193"/>
            <a:ext cx="3272791" cy="15566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Exo" panose="02000503000000000000" pitchFamily="50" charset="0"/>
              </a:rPr>
              <a:t>List possible (legal) source of revenues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0D0B18-FB7A-4976-B879-6C62F83F4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839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F889D7-4DA4-9F43-994A-3C98155A5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774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BAF0CE-FAC3-4289-ABD9-B5FDE787B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019" y="641113"/>
            <a:ext cx="3710875" cy="387159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r-FR" sz="4000" b="1" dirty="0">
                <a:solidFill>
                  <a:srgbClr val="00707E"/>
                </a:solidFill>
                <a:latin typeface="Exo" panose="02000503000000000000" pitchFamily="50" charset="0"/>
              </a:rPr>
              <a:t>SOURCES OF MONEY</a:t>
            </a:r>
            <a:br>
              <a:rPr lang="fr-FR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br>
              <a:rPr lang="fr-FR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br>
              <a:rPr lang="fr-FR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r>
              <a:rPr lang="fr-FR" sz="2700" b="1" dirty="0">
                <a:latin typeface="Exo" panose="02000503000000000000" pitchFamily="50" charset="0"/>
              </a:rPr>
              <a:t>As:</a:t>
            </a:r>
            <a:br>
              <a:rPr lang="fr-FR" sz="2700" b="1" dirty="0">
                <a:latin typeface="Exo" panose="02000503000000000000" pitchFamily="50" charset="0"/>
              </a:rPr>
            </a:br>
            <a:r>
              <a:rPr lang="fr-FR" sz="2700" b="1" dirty="0">
                <a:latin typeface="Exo" panose="02000503000000000000" pitchFamily="50" charset="0"/>
              </a:rPr>
              <a:t>Revenues</a:t>
            </a:r>
            <a:br>
              <a:rPr lang="fr-FR" sz="4000" b="1" dirty="0">
                <a:solidFill>
                  <a:srgbClr val="00707E"/>
                </a:solidFill>
                <a:latin typeface="Exo" panose="02000503000000000000" pitchFamily="50" charset="0"/>
              </a:rPr>
            </a:br>
            <a:endParaRPr lang="fr-FR" sz="4000" b="1" dirty="0">
              <a:solidFill>
                <a:srgbClr val="00707E"/>
              </a:solidFill>
              <a:latin typeface="Exo" panose="02000503000000000000" pitchFamily="50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9BB4-A289-40D4-961D-7E0903004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641113"/>
            <a:ext cx="4135120" cy="5637767"/>
          </a:xfrm>
          <a:solidFill>
            <a:srgbClr val="FFFFD1"/>
          </a:solidFill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WORK</a:t>
            </a:r>
            <a:endParaRPr lang="en-US" sz="1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Salary from working activities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llowances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Pensions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Gifts from family/friends</a:t>
            </a:r>
            <a:endParaRPr lang="en-US" sz="1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CAPITAL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 from houses (real estate)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inancial revenues : interests, dividend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endParaRPr lang="fr-FR" sz="1800" b="1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endParaRPr lang="fr-FR" sz="1800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F733A1-C35E-46AA-82D1-0EA4FB6EE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0C51-0A21-4EAB-A574-24431C933C4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50416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1278</Words>
  <Application>Microsoft Office PowerPoint</Application>
  <PresentationFormat>Affichage à l'écran (4:3)</PresentationFormat>
  <Paragraphs>423</Paragraphs>
  <Slides>34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0" baseType="lpstr">
      <vt:lpstr>Arial</vt:lpstr>
      <vt:lpstr>Arvo</vt:lpstr>
      <vt:lpstr>Calibri</vt:lpstr>
      <vt:lpstr>Calibri Light</vt:lpstr>
      <vt:lpstr>Exo</vt:lpstr>
      <vt:lpstr>Thème Office</vt:lpstr>
      <vt:lpstr>Présentation PowerPoint</vt:lpstr>
      <vt:lpstr>Main Content</vt:lpstr>
      <vt:lpstr>TAKE CHARGE OF YOUR FINANCES</vt:lpstr>
      <vt:lpstr>Présentation PowerPoint</vt:lpstr>
      <vt:lpstr>APPLY HEALTHY MONEY MANAGEMENT SKILLS</vt:lpstr>
      <vt:lpstr>PERSONAL SPENDING RECORD</vt:lpstr>
      <vt:lpstr>SPENDING MONEY</vt:lpstr>
      <vt:lpstr>PERSONAL SOURCES OF REVENUES</vt:lpstr>
      <vt:lpstr>SOURCES OF MONEY   As: Revenues </vt:lpstr>
      <vt:lpstr>Présentation PowerPoint</vt:lpstr>
      <vt:lpstr>Présentation PowerPoint</vt:lpstr>
      <vt:lpstr>MONEY MINDSET</vt:lpstr>
      <vt:lpstr>1. TRACK: Know where you are</vt:lpstr>
      <vt:lpstr>TRACK  As: Listing the Past Events </vt:lpstr>
      <vt:lpstr>SPENDING TRIGGERS / PRINCIPLES</vt:lpstr>
      <vt:lpstr>2. TARGET: Know where you’re going</vt:lpstr>
      <vt:lpstr>2. TARGET SMART</vt:lpstr>
      <vt:lpstr>TARGET   as: Evaluating Priorities</vt:lpstr>
      <vt:lpstr>3. TRIM: Align Actions with Priorities</vt:lpstr>
      <vt:lpstr>TRIM   as: Adjusting Planned with Actual</vt:lpstr>
      <vt:lpstr>3. TRIM: Align Actions with Priorities</vt:lpstr>
      <vt:lpstr>TRIM   as: Forecasting the Future</vt:lpstr>
      <vt:lpstr>3. TRIM: Align Actions with Priorities</vt:lpstr>
      <vt:lpstr>4. TRAIN: Develop Healthy Money Habits</vt:lpstr>
      <vt:lpstr>EXPERTISE   As: This is becoming an Expert in some fields.</vt:lpstr>
      <vt:lpstr>4. TRAIN KEY MONEY CONCEPTS</vt:lpstr>
      <vt:lpstr>4. TRAIN KEY MONEY CONCEPTS</vt:lpstr>
      <vt:lpstr>FINANCIAL CONCEPTS   As: This is Finance!</vt:lpstr>
      <vt:lpstr>4 « T » LAWS OF MONEY MANAGEMENT</vt:lpstr>
      <vt:lpstr>Time is money</vt:lpstr>
      <vt:lpstr>TIME IS MONEY   As: How to be more productive</vt:lpstr>
      <vt:lpstr>Making Money through Business</vt:lpstr>
      <vt:lpstr>MANAGE  INDIVIDUALS AS FIRMS ?   As: Is that really the same? 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DUCHEMIN</dc:creator>
  <cp:lastModifiedBy>PHILIPPE DUCHEMIN</cp:lastModifiedBy>
  <cp:revision>91</cp:revision>
  <dcterms:created xsi:type="dcterms:W3CDTF">2021-05-05T08:47:17Z</dcterms:created>
  <dcterms:modified xsi:type="dcterms:W3CDTF">2021-07-01T07:30:38Z</dcterms:modified>
</cp:coreProperties>
</file>